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0" r:id="rId8"/>
    <p:sldId id="261" r:id="rId9"/>
    <p:sldId id="262" r:id="rId10"/>
    <p:sldId id="263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86974B-8778-4E0B-9280-C5AF692355BD}" type="datetimeFigureOut">
              <a:rPr lang="ru-RU" smtClean="0"/>
              <a:pPr/>
              <a:t>25.05.2013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4A066D-5834-41F7-A505-E13F4044C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6974B-8778-4E0B-9280-C5AF692355BD}" type="datetimeFigureOut">
              <a:rPr lang="ru-RU" smtClean="0"/>
              <a:pPr/>
              <a:t>25.05.2013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A066D-5834-41F7-A505-E13F4044C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6974B-8778-4E0B-9280-C5AF692355BD}" type="datetimeFigureOut">
              <a:rPr lang="ru-RU" smtClean="0"/>
              <a:pPr/>
              <a:t>25.05.2013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A066D-5834-41F7-A505-E13F4044C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6974B-8778-4E0B-9280-C5AF692355BD}" type="datetimeFigureOut">
              <a:rPr lang="ru-RU" smtClean="0"/>
              <a:pPr/>
              <a:t>25.05.2013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A066D-5834-41F7-A505-E13F4044C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6974B-8778-4E0B-9280-C5AF692355BD}" type="datetimeFigureOut">
              <a:rPr lang="ru-RU" smtClean="0"/>
              <a:pPr/>
              <a:t>25.05.2013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A066D-5834-41F7-A505-E13F4044C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6974B-8778-4E0B-9280-C5AF692355BD}" type="datetimeFigureOut">
              <a:rPr lang="ru-RU" smtClean="0"/>
              <a:pPr/>
              <a:t>25.05.2013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A066D-5834-41F7-A505-E13F4044C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6974B-8778-4E0B-9280-C5AF692355BD}" type="datetimeFigureOut">
              <a:rPr lang="ru-RU" smtClean="0"/>
              <a:pPr/>
              <a:t>25.05.2013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A066D-5834-41F7-A505-E13F4044C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6974B-8778-4E0B-9280-C5AF692355BD}" type="datetimeFigureOut">
              <a:rPr lang="ru-RU" smtClean="0"/>
              <a:pPr/>
              <a:t>25.05.2013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A066D-5834-41F7-A505-E13F4044C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86974B-8778-4E0B-9280-C5AF692355BD}" type="datetimeFigureOut">
              <a:rPr lang="ru-RU" smtClean="0"/>
              <a:pPr/>
              <a:t>25.05.2013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A066D-5834-41F7-A505-E13F4044C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D86974B-8778-4E0B-9280-C5AF692355BD}" type="datetimeFigureOut">
              <a:rPr lang="ru-RU" smtClean="0"/>
              <a:pPr/>
              <a:t>25.05.2013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A066D-5834-41F7-A505-E13F4044C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86974B-8778-4E0B-9280-C5AF692355BD}" type="datetimeFigureOut">
              <a:rPr lang="ru-RU" smtClean="0"/>
              <a:pPr/>
              <a:t>25.05.2013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4A066D-5834-41F7-A505-E13F4044CB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D86974B-8778-4E0B-9280-C5AF692355BD}" type="datetimeFigureOut">
              <a:rPr lang="ru-RU" smtClean="0"/>
              <a:pPr/>
              <a:t>25.05.2013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4A066D-5834-41F7-A505-E13F4044CB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Государственная социальная помощь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0" y="0"/>
            <a:ext cx="9144000" cy="10715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ГОСУДАРСТВЕННОЕ БЮДЖЕТНОЕ ОБРАЗОВАТЕЛЬНОЕ УЧРЕЖДЕНИЕ </a:t>
            </a:r>
            <a:br>
              <a:rPr lang="ru-RU" b="1" dirty="0" smtClean="0"/>
            </a:br>
            <a:r>
              <a:rPr lang="ru-RU" b="1" dirty="0" smtClean="0"/>
              <a:t>СРЕДНЕГО ПРОФЕССИОНАЛЬНОГО ОБРАЗОВАНИЯ «КАЛЯЗИНСКИЙ КОЛЛЕДЖ» 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1481328"/>
            <a:ext cx="8715436" cy="4525963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b="1" i="1" dirty="0" smtClean="0"/>
              <a:t>денежные выплаты </a:t>
            </a:r>
            <a:r>
              <a:rPr lang="ru-RU" dirty="0" smtClean="0"/>
              <a:t>(социальные пособия);</a:t>
            </a:r>
          </a:p>
          <a:p>
            <a:pPr algn="just">
              <a:lnSpc>
                <a:spcPct val="150000"/>
              </a:lnSpc>
            </a:pPr>
            <a:r>
              <a:rPr lang="ru-RU" b="1" i="1" dirty="0" smtClean="0"/>
              <a:t>предметы первой необходимости </a:t>
            </a:r>
            <a:r>
              <a:rPr lang="ru-RU" dirty="0" smtClean="0"/>
              <a:t>(топливо, продукты питания, одежда, обувь, медикаменты и другие виды натуральных предоставлений)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Виды государственной социальной помощи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Заявления гражданина в письменной форме в органы социальной защиты населения по месту жительства или месту пребывания;</a:t>
            </a:r>
          </a:p>
          <a:p>
            <a:r>
              <a:rPr lang="ru-RU" dirty="0" smtClean="0"/>
              <a:t>сведений о составе семьи;</a:t>
            </a:r>
          </a:p>
          <a:p>
            <a:r>
              <a:rPr lang="ru-RU" dirty="0" smtClean="0"/>
              <a:t>сведений о доходах и принадлежащем на праве собственности имуществе;</a:t>
            </a:r>
          </a:p>
          <a:p>
            <a:r>
              <a:rPr lang="ru-RU" dirty="0" smtClean="0"/>
              <a:t>сведений о получении видов обеспечения по системе государственной социальной помощи.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Виды социальной помощи назначаются на основании</a:t>
            </a:r>
            <a:endParaRPr lang="ru-RU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Уведомление о назначении видов социального обеспечения или об отказе должно быть направлено в письменной форме заявителю органом социальной защиты населения по месту жительства или месту пребывания заявителя не позднее чем через 10 дней после обращения заявителя и представления им необходимых документов.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/>
              <a:t>Уведомление </a:t>
            </a:r>
            <a:br>
              <a:rPr lang="ru-RU" sz="3200" dirty="0" smtClean="0"/>
            </a:br>
            <a:r>
              <a:rPr lang="ru-RU" sz="3200" dirty="0" smtClean="0"/>
              <a:t>о назначении или отказе</a:t>
            </a:r>
            <a:endParaRPr lang="ru-RU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481329"/>
            <a:ext cx="8929718" cy="451944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К предметам первой необходимости относятся такие, например, объекты, как пища, одежда, обувь, лекарственные средства, топливо и т.п., </a:t>
            </a:r>
            <a:r>
              <a:rPr lang="ru-RU" i="1" dirty="0" smtClean="0"/>
              <a:t>без которых невозможно физиологическое выживание человека</a:t>
            </a:r>
            <a:r>
              <a:rPr lang="ru-RU" dirty="0" smtClean="0"/>
              <a:t>.</a:t>
            </a:r>
          </a:p>
          <a:p>
            <a:pPr algn="just"/>
            <a:endParaRPr lang="ru-RU" dirty="0" smtClean="0"/>
          </a:p>
          <a:p>
            <a:pPr algn="just"/>
            <a:r>
              <a:rPr lang="ru-RU" sz="2400" dirty="0" smtClean="0"/>
              <a:t>Данный вид </a:t>
            </a:r>
            <a:r>
              <a:rPr lang="ru-RU" sz="2400" b="1" dirty="0" smtClean="0"/>
              <a:t>не </a:t>
            </a:r>
            <a:r>
              <a:rPr lang="ru-RU" sz="2400" dirty="0" smtClean="0"/>
              <a:t>следует отождествлять с натуральными предоставлениями, оказываемыми в рамках иных самостоятельных видов социального обеспечения (льгот, компенсаций, услуг)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Обеспечение предметами первой необходимости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ru-RU" b="1" u="sng" dirty="0" smtClean="0"/>
              <a:t>Социально-обеспечительная компенсация </a:t>
            </a:r>
            <a:r>
              <a:rPr lang="ru-RU" dirty="0" smtClean="0"/>
              <a:t>как вид социального обеспечения представляет собой способ </a:t>
            </a:r>
            <a:r>
              <a:rPr lang="ru-RU" i="1" dirty="0" smtClean="0"/>
              <a:t>натурального</a:t>
            </a:r>
            <a:r>
              <a:rPr lang="ru-RU" dirty="0" smtClean="0"/>
              <a:t> возмещения имущества, утраченного в связи с чрезвычайными обстоятельствами.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Компенсации в праве социального обеспечения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15005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Это означает, что лицо имеет право требовать предоставления аналогичного объекта (дом, квартира, жилое помещение, надворные постройки, домашний скот и т.п.) или права на данный объект взамен утраченного (погибшего, разрушенного) имущества.</a:t>
            </a:r>
          </a:p>
          <a:p>
            <a:pPr algn="just"/>
            <a:endParaRPr lang="ru-RU" dirty="0" smtClean="0"/>
          </a:p>
          <a:p>
            <a:pPr algn="just"/>
            <a:r>
              <a:rPr lang="ru-RU" sz="2400" dirty="0" smtClean="0"/>
              <a:t>Так, на федеральном уровне применительно к предоставлению жилья, утраченного в результате чрезвычайных ситуаций и стихийных бедствий, компенсация оформляется в виде </a:t>
            </a:r>
            <a:r>
              <a:rPr lang="ru-RU" sz="2400" b="1" i="1" dirty="0" smtClean="0"/>
              <a:t>государственного жилищного сертификата</a:t>
            </a:r>
            <a:r>
              <a:rPr lang="ru-RU" sz="2400" b="1" dirty="0" smtClean="0"/>
              <a:t> </a:t>
            </a:r>
            <a:r>
              <a:rPr lang="ru-RU" sz="2400" dirty="0" smtClean="0"/>
              <a:t>на получение нового жилья.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259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Компенсации в праве социального обеспечения</a:t>
            </a: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240211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sz="2800" dirty="0" smtClean="0"/>
              <a:t>При этом возмещение стоимости или предоставление денежных средств в указанных случаях не следует отождествлять с компенсацией, поскольку такие денежные предоставления должны рассматриваться как специальный вид пособий </a:t>
            </a:r>
          </a:p>
          <a:p>
            <a:pPr algn="just"/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/>
              <a:t>Компенсации в праве социального обеспечения</a:t>
            </a:r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28604"/>
            <a:ext cx="8715436" cy="57864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900" b="1" dirty="0" smtClean="0"/>
              <a:t>Государственная социальная помощь </a:t>
            </a:r>
            <a:r>
              <a:rPr lang="ru-RU" dirty="0" smtClean="0"/>
              <a:t>–</a:t>
            </a:r>
          </a:p>
          <a:p>
            <a:pPr marL="0" indent="0" algn="just">
              <a:buNone/>
            </a:pPr>
            <a:r>
              <a:rPr lang="ru-RU" dirty="0" smtClean="0"/>
              <a:t> одно из направлений государственного социального обеспечения, предназначенное для организации оказания содействия малоимущим семьям и одиноко проживающим гражданам, которые по независящим от них причинам имеют среднедушевой доход ниже величины прожиточного минимума, установленного в соответствующем субъекте РФ.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435547"/>
          </a:xfrm>
        </p:spPr>
        <p:txBody>
          <a:bodyPr/>
          <a:lstStyle/>
          <a:p>
            <a:pPr marL="92075" indent="17463" algn="just">
              <a:buNone/>
            </a:pPr>
            <a:r>
              <a:rPr lang="ru-RU" dirty="0" smtClean="0"/>
              <a:t>В соответствии с </a:t>
            </a:r>
            <a:r>
              <a:rPr lang="ru-RU" b="1" dirty="0" smtClean="0"/>
              <a:t>Федеральным законом от 17 июля 1999 г. № 178-ФЗ «О государственной социальной помощи» </a:t>
            </a:r>
            <a:r>
              <a:rPr lang="ru-RU" dirty="0" smtClean="0"/>
              <a:t>критерием</a:t>
            </a:r>
            <a:r>
              <a:rPr lang="ru-RU" b="1" dirty="0" smtClean="0"/>
              <a:t> </a:t>
            </a:r>
            <a:r>
              <a:rPr lang="ru-RU" dirty="0" smtClean="0"/>
              <a:t>является </a:t>
            </a:r>
            <a:r>
              <a:rPr lang="ru-RU" i="1" u="sng" dirty="0" smtClean="0"/>
              <a:t>величина прожиточного минимума</a:t>
            </a:r>
            <a:r>
              <a:rPr lang="ru-RU" dirty="0" smtClean="0"/>
              <a:t>, с которой соотносится среднедушевой доход семьи или одиноко проживающего гражданина.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93991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Основной критерий для отнесения граждан к категории малоимущих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364373"/>
          </a:xfrm>
        </p:spPr>
        <p:txBody>
          <a:bodyPr>
            <a:normAutofit/>
          </a:bodyPr>
          <a:lstStyle/>
          <a:p>
            <a:r>
              <a:rPr lang="ru-RU" dirty="0" smtClean="0"/>
              <a:t>В соответствии с Федеральным законом «О прожиточном минимуме в РФ» под </a:t>
            </a:r>
            <a:r>
              <a:rPr lang="ru-RU" b="1" i="1" dirty="0" smtClean="0"/>
              <a:t>прожиточным минимумом</a:t>
            </a:r>
            <a:r>
              <a:rPr lang="ru-RU" b="1" dirty="0" smtClean="0"/>
              <a:t> </a:t>
            </a:r>
            <a:r>
              <a:rPr lang="ru-RU" dirty="0" smtClean="0"/>
              <a:t>понимается стоимостная оценка потребительской корзины, а также обязательные платежи и сборы, которые должен уплачивать гражданин в бюджеты всех уровней.</a:t>
            </a:r>
          </a:p>
          <a:p>
            <a:r>
              <a:rPr lang="ru-RU" dirty="0" smtClean="0"/>
              <a:t>При этом под </a:t>
            </a:r>
            <a:r>
              <a:rPr lang="ru-RU" b="1" i="1" dirty="0" smtClean="0"/>
              <a:t>потребительской корзиной</a:t>
            </a:r>
            <a:r>
              <a:rPr lang="ru-RU" b="1" dirty="0" smtClean="0"/>
              <a:t> </a:t>
            </a:r>
            <a:r>
              <a:rPr lang="ru-RU" dirty="0" smtClean="0"/>
              <a:t>понимается минимальный набор продуктов питания, непродовольственных товаров и услуг,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Определяется ежеквартально на основании потребительской корзины.</a:t>
            </a:r>
          </a:p>
          <a:p>
            <a:r>
              <a:rPr lang="ru-RU" dirty="0" smtClean="0"/>
              <a:t>Определяется в целом по Российской Федерации и в субъектах Российской Федерации</a:t>
            </a:r>
          </a:p>
          <a:p>
            <a:r>
              <a:rPr lang="ru-RU" dirty="0" smtClean="0"/>
              <a:t>Устанавливаются отдельно на душу населения, для трудоспособного населения, для пенсионеров, для детей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Прожиточный минимум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2143116"/>
            <a:ext cx="8715436" cy="343554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 smtClean="0"/>
              <a:t>на душу населения - 6 808,57 рублей;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для трудоспособного населения - 7 321,80 рублей;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для пенсионеров - 5 631,34 рублей; </a:t>
            </a:r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для детей - 6 923,85 рублей.</a:t>
            </a:r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Величина прожиточного минимума </a:t>
            </a:r>
            <a:br>
              <a:rPr lang="ru-RU" sz="320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ru-RU" sz="320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за I квартал 2013 года </a:t>
            </a:r>
            <a:br>
              <a:rPr lang="ru-RU" sz="320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</a:br>
            <a:r>
              <a:rPr lang="ru-RU" sz="3200" dirty="0" smtClean="0">
                <a:solidFill>
                  <a:prstClr val="black"/>
                </a:solidFill>
                <a:effectLst/>
                <a:ea typeface="+mn-ea"/>
                <a:cs typeface="+mn-cs"/>
              </a:rPr>
              <a:t>в Тверской области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4578555"/>
          </a:xfrm>
        </p:spPr>
        <p:txBody>
          <a:bodyPr/>
          <a:lstStyle/>
          <a:p>
            <a:pPr algn="just"/>
            <a:r>
              <a:rPr lang="ru-RU" b="1" i="1" dirty="0" smtClean="0"/>
              <a:t>Среднедушевой доход семьи </a:t>
            </a:r>
            <a:r>
              <a:rPr lang="ru-RU" dirty="0" smtClean="0"/>
              <a:t>или доход одиноко проживающего гражданина определяется исходя из суммы доходов за три последних календарных месяца, предшествующих дню обращения за назначением обеспечения. </a:t>
            </a:r>
          </a:p>
          <a:p>
            <a:pPr algn="just"/>
            <a:r>
              <a:rPr lang="ru-RU" dirty="0" smtClean="0"/>
              <a:t>При этом среднедушевой доход семьи исчисляется путем деления общей суммы доходов семьи на количество членов семьи.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000108"/>
            <a:ext cx="8258204" cy="5007183"/>
          </a:xfrm>
        </p:spPr>
        <p:txBody>
          <a:bodyPr>
            <a:normAutofit/>
          </a:bodyPr>
          <a:lstStyle/>
          <a:p>
            <a:r>
              <a:rPr lang="ru-RU" dirty="0" smtClean="0"/>
              <a:t>а) все предусмотренные системой заработной платы выплаты;</a:t>
            </a:r>
          </a:p>
          <a:p>
            <a:r>
              <a:rPr lang="ru-RU" dirty="0" smtClean="0"/>
              <a:t>б) гарантийные и компенсационные выплаты;</a:t>
            </a:r>
          </a:p>
          <a:p>
            <a:r>
              <a:rPr lang="ru-RU" dirty="0" smtClean="0"/>
              <a:t>в) социальные выплаты из бюджетов всех уровней (пенсии, пособия, стипендии);</a:t>
            </a:r>
          </a:p>
          <a:p>
            <a:r>
              <a:rPr lang="ru-RU" dirty="0" smtClean="0"/>
              <a:t>г) доходы от имущества, принадлежащего на праве собственности семье;</a:t>
            </a:r>
          </a:p>
          <a:p>
            <a:r>
              <a:rPr lang="ru-RU" dirty="0" err="1" smtClean="0"/>
              <a:t>д</a:t>
            </a:r>
            <a:r>
              <a:rPr lang="ru-RU" dirty="0" smtClean="0"/>
              <a:t>) другие доходы семьи или одиноко проживающего гражданина в соответствии с Постановлением.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846158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Среднедушевой доход семьи включает: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Семьей в соответствии со ст. 1 Закона «О прожиточном минимуме» признаются лица, связанные родством (свойством), совместно проживающие и ведущие совместное хозяйство.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Понятие «Семья»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78</TotalTime>
  <Words>670</Words>
  <Application>Microsoft Office PowerPoint</Application>
  <PresentationFormat>Экран (4:3)</PresentationFormat>
  <Paragraphs>49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Открытая</vt:lpstr>
      <vt:lpstr>Государственная социальная помощь</vt:lpstr>
      <vt:lpstr>Слайд 2</vt:lpstr>
      <vt:lpstr>Основной критерий для отнесения граждан к категории малоимущих</vt:lpstr>
      <vt:lpstr>Слайд 4</vt:lpstr>
      <vt:lpstr>Прожиточный минимум</vt:lpstr>
      <vt:lpstr>Величина прожиточного минимума  за I квартал 2013 года  в Тверской области</vt:lpstr>
      <vt:lpstr>Слайд 7</vt:lpstr>
      <vt:lpstr>Среднедушевой доход семьи включает:</vt:lpstr>
      <vt:lpstr>Понятие «Семья»</vt:lpstr>
      <vt:lpstr>Виды государственной социальной помощи</vt:lpstr>
      <vt:lpstr>Виды социальной помощи назначаются на основании</vt:lpstr>
      <vt:lpstr>Уведомление  о назначении или отказе</vt:lpstr>
      <vt:lpstr>Обеспечение предметами первой необходимости</vt:lpstr>
      <vt:lpstr>Компенсации в праве социального обеспечения</vt:lpstr>
      <vt:lpstr>Компенсации в праве социального обеспечения</vt:lpstr>
      <vt:lpstr>Компенсации в праве социального обеспечения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Осирис</dc:creator>
  <cp:lastModifiedBy>Осирис</cp:lastModifiedBy>
  <cp:revision>68</cp:revision>
  <dcterms:created xsi:type="dcterms:W3CDTF">2013-05-19T09:49:08Z</dcterms:created>
  <dcterms:modified xsi:type="dcterms:W3CDTF">2013-05-25T17:15:11Z</dcterms:modified>
</cp:coreProperties>
</file>