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501A03-EB2A-4470-B791-CE8F37F936A3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13F25D-C05D-4E2B-8C83-7A3BE43D5EEA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1A03-EB2A-4470-B791-CE8F37F936A3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3F25D-C05D-4E2B-8C83-7A3BE43D5EEA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1A03-EB2A-4470-B791-CE8F37F936A3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3F25D-C05D-4E2B-8C83-7A3BE43D5EEA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1A03-EB2A-4470-B791-CE8F37F936A3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3F25D-C05D-4E2B-8C83-7A3BE43D5EE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1A03-EB2A-4470-B791-CE8F37F936A3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3F25D-C05D-4E2B-8C83-7A3BE43D5EE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1A03-EB2A-4470-B791-CE8F37F936A3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3F25D-C05D-4E2B-8C83-7A3BE43D5EEA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1A03-EB2A-4470-B791-CE8F37F936A3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3F25D-C05D-4E2B-8C83-7A3BE43D5EEA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1A03-EB2A-4470-B791-CE8F37F936A3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3F25D-C05D-4E2B-8C83-7A3BE43D5EEA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1A03-EB2A-4470-B791-CE8F37F936A3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3F25D-C05D-4E2B-8C83-7A3BE43D5E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1A03-EB2A-4470-B791-CE8F37F936A3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3F25D-C05D-4E2B-8C83-7A3BE43D5E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1A03-EB2A-4470-B791-CE8F37F936A3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3F25D-C05D-4E2B-8C83-7A3BE43D5E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5501A03-EB2A-4470-B791-CE8F37F936A3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813F25D-C05D-4E2B-8C83-7A3BE43D5EE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07704" y="1340768"/>
            <a:ext cx="547260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isometricOffAxis2Lef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Адаптация</a:t>
            </a:r>
            <a:endParaRPr lang="ru-RU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8" name="Picture 4" descr="http://img.repetiruem.ru/upload/referat_media/563/21563image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2433" y="4005064"/>
            <a:ext cx="2343150" cy="205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93216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Преодоление </a:t>
            </a:r>
            <a:r>
              <a:rPr lang="ru-RU" dirty="0" err="1"/>
              <a:t>дезадаптации</a:t>
            </a:r>
            <a:r>
              <a:rPr lang="ru-RU" dirty="0"/>
              <a:t> представляет собой </a:t>
            </a:r>
            <a:r>
              <a:rPr lang="ru-RU" dirty="0" err="1"/>
              <a:t>реадаптацию</a:t>
            </a:r>
            <a:r>
              <a:rPr lang="ru-RU" dirty="0" smtClean="0"/>
              <a:t>.</a:t>
            </a:r>
          </a:p>
          <a:p>
            <a:r>
              <a:rPr lang="ru-RU" dirty="0" smtClean="0"/>
              <a:t>Тер­мин </a:t>
            </a:r>
            <a:r>
              <a:rPr lang="ru-RU" b="1" u="sng" dirty="0">
                <a:solidFill>
                  <a:schemeClr val="tx2"/>
                </a:solidFill>
              </a:rPr>
              <a:t>«</a:t>
            </a:r>
            <a:r>
              <a:rPr lang="ru-RU" b="1" u="sng" dirty="0" err="1">
                <a:solidFill>
                  <a:schemeClr val="tx2"/>
                </a:solidFill>
              </a:rPr>
              <a:t>реадаптация</a:t>
            </a:r>
            <a:r>
              <a:rPr lang="ru-RU" b="1" u="sng" dirty="0">
                <a:solidFill>
                  <a:schemeClr val="tx2"/>
                </a:solidFill>
              </a:rPr>
              <a:t>» </a:t>
            </a:r>
            <a:r>
              <a:rPr lang="ru-RU" dirty="0" smtClean="0"/>
              <a:t>означает </a:t>
            </a:r>
            <a:r>
              <a:rPr lang="ru-RU" dirty="0"/>
              <a:t>восстановление адаптационных возможностей человека под воздейст­вием каких-либо факторов, в том числе и вследствие направленной </a:t>
            </a:r>
            <a:r>
              <a:rPr lang="ru-RU" dirty="0" err="1"/>
              <a:t>самоактивности</a:t>
            </a:r>
            <a:r>
              <a:rPr lang="ru-RU" dirty="0"/>
              <a:t>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Реадаптация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170" name="Picture 2" descr="http://ts1.mm.bing.net/th?id=H.4632887921018388&amp;pid=1.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298554"/>
            <a:ext cx="3024336" cy="232171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214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148836"/>
            <a:ext cx="7745505" cy="3877815"/>
          </a:xfrm>
        </p:spPr>
        <p:txBody>
          <a:bodyPr/>
          <a:lstStyle/>
          <a:p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Адаптация,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дезадаптация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реадаптация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/>
              <a:t>свойственны каждому че­ловеку. Они проявляются в различных жизненных ситуациях, помо­гая ему усваивать или утрачивать определенные социальные нормы и правила, приобретать или терять социальный опыт. </a:t>
            </a:r>
            <a:endParaRPr lang="ru-RU" dirty="0"/>
          </a:p>
        </p:txBody>
      </p:sp>
      <p:pic>
        <p:nvPicPr>
          <p:cNvPr id="8194" name="Picture 2" descr="http://ts1.mm.bing.net/th?id=H.4507178526574072&amp;pid=1.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4120241"/>
            <a:ext cx="2513459" cy="270264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ts2.mm.bing.net/th?id=H.4896435686409165&amp;pid=1.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166637"/>
            <a:ext cx="2857500" cy="260985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9631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636912"/>
            <a:ext cx="7745505" cy="3877815"/>
          </a:xfrm>
        </p:spPr>
        <p:txBody>
          <a:bodyPr/>
          <a:lstStyle/>
          <a:p>
            <a:r>
              <a:rPr lang="ru-RU" b="1" u="sng" dirty="0" smtClean="0">
                <a:solidFill>
                  <a:schemeClr val="tx2"/>
                </a:solidFill>
              </a:rPr>
              <a:t>Адаптация</a:t>
            </a:r>
            <a:r>
              <a:rPr lang="ru-RU" dirty="0" smtClean="0"/>
              <a:t>-</a:t>
            </a:r>
            <a:r>
              <a:rPr lang="ru-RU" dirty="0"/>
              <a:t>приспособление организма и его функций, органов и клеток к условиям среды. Адаптация направ­лена на сохранение сбалансированной деятельности систем, органов и психической организации индивида при изменившихся условиях жизни.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40827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269086"/>
            <a:ext cx="5760640" cy="4569370"/>
          </a:xfrm>
        </p:spPr>
        <p:txBody>
          <a:bodyPr>
            <a:normAutofit/>
          </a:bodyPr>
          <a:lstStyle/>
          <a:p>
            <a:r>
              <a:rPr lang="ru-RU" dirty="0"/>
              <a:t>Особое значение имеет </a:t>
            </a:r>
            <a:r>
              <a:rPr lang="ru-RU" b="1" u="sng" dirty="0">
                <a:solidFill>
                  <a:srgbClr val="FF0000"/>
                </a:solidFill>
              </a:rPr>
              <a:t>социальная адаптация</a:t>
            </a:r>
            <a:r>
              <a:rPr lang="ru-RU" dirty="0"/>
              <a:t> </a:t>
            </a:r>
            <a:r>
              <a:rPr lang="ru-RU" dirty="0" smtClean="0"/>
              <a:t>— </a:t>
            </a:r>
            <a:r>
              <a:rPr lang="ru-RU" dirty="0"/>
              <a:t>процесс и результат согласования индивидуальных возмож­ностей и состояния ребенка с окружающим миром, приспособления </a:t>
            </a:r>
            <a:r>
              <a:rPr lang="ru-RU" dirty="0" smtClean="0"/>
              <a:t>к </a:t>
            </a:r>
            <a:r>
              <a:rPr lang="ru-RU" dirty="0"/>
              <a:t>изменившейся среде, новым условиям </a:t>
            </a:r>
            <a:r>
              <a:rPr lang="ru-RU" dirty="0" smtClean="0"/>
              <a:t>жизнедеятельности, установления </a:t>
            </a:r>
            <a:r>
              <a:rPr lang="ru-RU" dirty="0"/>
              <a:t>соответствия поведения принятым в них нормам и правилам.</a:t>
            </a:r>
          </a:p>
          <a:p>
            <a:endParaRPr lang="ru-RU" dirty="0"/>
          </a:p>
        </p:txBody>
      </p:sp>
      <p:pic>
        <p:nvPicPr>
          <p:cNvPr id="2050" name="Picture 2" descr="http://ped-kopilka.ru/images/photos/medium/article2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708920"/>
            <a:ext cx="2926457" cy="2926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3053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u="sng" dirty="0">
                <a:solidFill>
                  <a:srgbClr val="FFFF00"/>
                </a:solidFill>
              </a:rPr>
              <a:t>Индивидуальное своеобразие человека </a:t>
            </a:r>
            <a:r>
              <a:rPr lang="ru-RU" sz="2000" dirty="0">
                <a:solidFill>
                  <a:schemeClr val="bg1"/>
                </a:solidFill>
              </a:rPr>
              <a:t>— это личные качества, при­сущие ему и позволяющие адаптироваться в той или иной ситуации. 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068684"/>
            <a:ext cx="2552437" cy="1323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u="sng" dirty="0" smtClean="0"/>
              <a:t>Настрой</a:t>
            </a:r>
            <a:r>
              <a:rPr lang="ru-RU" sz="1600" dirty="0" smtClean="0"/>
              <a:t> — это внутренняя предрасположенность к адаптации в подобной ситуации. Он сказывается на состоянии человека.</a:t>
            </a:r>
            <a:endParaRPr lang="ru-RU" sz="16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5580566" y="3068684"/>
            <a:ext cx="3150096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u="sng" dirty="0"/>
              <a:t>Состояние</a:t>
            </a:r>
            <a:r>
              <a:rPr lang="ru-RU" sz="1600" dirty="0"/>
              <a:t> — определяет внутреннюю предрасположенность к </a:t>
            </a:r>
            <a:r>
              <a:rPr lang="ru-RU" sz="1600" dirty="0" err="1"/>
              <a:t>самопроявлению</a:t>
            </a:r>
            <a:r>
              <a:rPr lang="ru-RU" sz="1600" dirty="0"/>
              <a:t>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116180" y="5000364"/>
            <a:ext cx="1925960" cy="11695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dirty="0" smtClean="0"/>
              <a:t>внутренние (состояние </a:t>
            </a:r>
            <a:r>
              <a:rPr lang="ru-RU" sz="1400" dirty="0"/>
              <a:t>здоровья, </a:t>
            </a:r>
            <a:r>
              <a:rPr lang="ru-RU" sz="1400" dirty="0" smtClean="0"/>
              <a:t>положительное </a:t>
            </a:r>
            <a:r>
              <a:rPr lang="ru-RU" sz="1400" dirty="0"/>
              <a:t>или </a:t>
            </a:r>
            <a:r>
              <a:rPr lang="ru-RU" sz="1400" dirty="0" smtClean="0"/>
              <a:t>отрицательное </a:t>
            </a:r>
            <a:r>
              <a:rPr lang="ru-RU" sz="1400" dirty="0"/>
              <a:t>настроем, </a:t>
            </a:r>
            <a:r>
              <a:rPr lang="ru-RU" sz="1400" dirty="0" smtClean="0"/>
              <a:t>страхом)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220071" y="5215807"/>
            <a:ext cx="1605771" cy="7386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dirty="0" smtClean="0"/>
              <a:t>внешнее </a:t>
            </a:r>
            <a:r>
              <a:rPr lang="ru-RU" sz="1400" dirty="0"/>
              <a:t>(новизна, приятие или неприятие </a:t>
            </a:r>
            <a:r>
              <a:rPr lang="ru-RU" sz="1400" dirty="0" smtClean="0"/>
              <a:t>средой)</a:t>
            </a:r>
            <a:endParaRPr lang="ru-RU" sz="1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27584" y="1969511"/>
            <a:ext cx="7992888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Опыт адаптации способствует формированию качеств личности, которые помогают быстро вживаться в новые условия, </a:t>
            </a:r>
            <a:r>
              <a:rPr lang="ru-RU" dirty="0" smtClean="0"/>
              <a:t>приспосабливаться </a:t>
            </a:r>
            <a:r>
              <a:rPr lang="ru-RU" dirty="0"/>
              <a:t>к ним.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975666" y="3075613"/>
            <a:ext cx="2520280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u="sng" dirty="0" err="1"/>
              <a:t>Самоактивность</a:t>
            </a:r>
            <a:r>
              <a:rPr lang="ru-RU" sz="1600" dirty="0"/>
              <a:t> — это фактор, определяемый самим человеком в процессе его адаптации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2339752" y="2666074"/>
            <a:ext cx="536213" cy="4026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9" idx="0"/>
          </p:cNvCxnSpPr>
          <p:nvPr/>
        </p:nvCxnSpPr>
        <p:spPr>
          <a:xfrm flipH="1">
            <a:off x="4235806" y="2680641"/>
            <a:ext cx="1" cy="3949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5" idx="0"/>
          </p:cNvCxnSpPr>
          <p:nvPr/>
        </p:nvCxnSpPr>
        <p:spPr>
          <a:xfrm>
            <a:off x="6570911" y="2666074"/>
            <a:ext cx="584703" cy="4026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6300192" y="4152831"/>
            <a:ext cx="392198" cy="10629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7691828" y="4152831"/>
            <a:ext cx="264548" cy="8475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5440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>
                <a:solidFill>
                  <a:srgbClr val="C00000"/>
                </a:solidFill>
              </a:rPr>
              <a:t>Ф</a:t>
            </a:r>
            <a:r>
              <a:rPr lang="ru-RU" b="1" u="sng" dirty="0" smtClean="0">
                <a:solidFill>
                  <a:srgbClr val="C00000"/>
                </a:solidFill>
              </a:rPr>
              <a:t>ункциональная адаптация</a:t>
            </a:r>
            <a:r>
              <a:rPr lang="ru-RU" b="1" u="sng" dirty="0">
                <a:solidFill>
                  <a:srgbClr val="C00000"/>
                </a:solidFill>
              </a:rPr>
              <a:t> </a:t>
            </a:r>
            <a:r>
              <a:rPr lang="ru-RU" dirty="0" smtClean="0"/>
              <a:t>- </a:t>
            </a:r>
            <a:r>
              <a:rPr lang="ru-RU" dirty="0"/>
              <a:t>ха­рактеризует процесс и результат приспособления человека к выпол­нению определенной деятельности, профессиональных </a:t>
            </a:r>
            <a:r>
              <a:rPr lang="ru-RU" dirty="0" smtClean="0"/>
              <a:t>обязанностей.</a:t>
            </a:r>
            <a:endParaRPr lang="ru-RU" dirty="0"/>
          </a:p>
        </p:txBody>
      </p:sp>
      <p:pic>
        <p:nvPicPr>
          <p:cNvPr id="3074" name="Picture 2" descr="http://deti-blog.ru/imgs/2010/05/vospitat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861048"/>
            <a:ext cx="5832648" cy="2673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170401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419872" y="2060848"/>
            <a:ext cx="5040560" cy="406531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О</a:t>
            </a:r>
            <a:r>
              <a:rPr lang="ru-RU" dirty="0" smtClean="0"/>
              <a:t>значает </a:t>
            </a:r>
            <a:r>
              <a:rPr lang="ru-RU" dirty="0"/>
              <a:t>прежде всего исчезновение, уничтожение, полное отсутствие и лишь значительно реже употребляется как понижение, уменьшение. </a:t>
            </a:r>
            <a:endParaRPr lang="ru-RU" dirty="0" smtClean="0"/>
          </a:p>
          <a:p>
            <a:r>
              <a:rPr lang="ru-RU" dirty="0"/>
              <a:t>Явление </a:t>
            </a:r>
            <a:r>
              <a:rPr lang="ru-RU" dirty="0" err="1"/>
              <a:t>дезадаптации</a:t>
            </a:r>
            <a:r>
              <a:rPr lang="ru-RU" dirty="0"/>
              <a:t> может иметь место в отдельной </a:t>
            </a:r>
            <a:r>
              <a:rPr lang="ru-RU" dirty="0" smtClean="0"/>
              <a:t>или </a:t>
            </a:r>
            <a:r>
              <a:rPr lang="ru-RU" dirty="0"/>
              <a:t>любой среде. </a:t>
            </a:r>
            <a:endParaRPr lang="ru-RU" dirty="0" smtClean="0"/>
          </a:p>
          <a:p>
            <a:r>
              <a:rPr lang="ru-RU" dirty="0" smtClean="0"/>
              <a:t>Например</a:t>
            </a:r>
            <a:r>
              <a:rPr lang="ru-RU" dirty="0"/>
              <a:t>, дома ребенок чувствует себя достаточно комфортно и не испытывает </a:t>
            </a:r>
            <a:r>
              <a:rPr lang="ru-RU" dirty="0" err="1"/>
              <a:t>дезадаптационных</a:t>
            </a:r>
            <a:r>
              <a:rPr lang="ru-RU" dirty="0"/>
              <a:t> явлений, а детском саду, наоборот, дискомфортно.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Дезадаптация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098" name="Picture 2" descr="http://io.nios.ru/foto/Articles/022/173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92896"/>
            <a:ext cx="3065235" cy="3317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1620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2348880"/>
            <a:ext cx="6084168" cy="4165847"/>
          </a:xfrm>
        </p:spPr>
        <p:txBody>
          <a:bodyPr/>
          <a:lstStyle/>
          <a:p>
            <a:r>
              <a:rPr lang="ru-RU" dirty="0" smtClean="0"/>
              <a:t>Это </a:t>
            </a:r>
            <a:r>
              <a:rPr lang="ru-RU" dirty="0"/>
              <a:t>дети, которые по различным причи­нам не могут наравне со сверстниками, другими детьми приспосо­биться к условиям среды их жизнедеятельности (группе детского сада, классному коллективу, группе сверстников и пр.), что негативно сказывается на их </a:t>
            </a:r>
            <a:r>
              <a:rPr lang="ru-RU" dirty="0" err="1"/>
              <a:t>самопроявлении</a:t>
            </a:r>
            <a:r>
              <a:rPr lang="ru-RU" dirty="0"/>
              <a:t>, развитии, воспитании, обучении, например, плохо успевающий в классе ученик.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548680"/>
            <a:ext cx="7756263" cy="1054250"/>
          </a:xfrm>
        </p:spPr>
        <p:txBody>
          <a:bodyPr/>
          <a:lstStyle/>
          <a:p>
            <a:r>
              <a:rPr lang="ru-RU" dirty="0" err="1">
                <a:solidFill>
                  <a:srgbClr val="7030A0"/>
                </a:solidFill>
              </a:rPr>
              <a:t>Дезадаптированные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smtClean="0">
                <a:solidFill>
                  <a:srgbClr val="7030A0"/>
                </a:solidFill>
              </a:rPr>
              <a:t>дети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5122" name="Picture 2" descr="http://ts3.mm.bing.net/th?id=H.4915750131795814&amp;pid=1.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492896"/>
            <a:ext cx="2952466" cy="3721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838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2636912"/>
            <a:ext cx="7745505" cy="3877815"/>
          </a:xfrm>
        </p:spPr>
        <p:txBody>
          <a:bodyPr/>
          <a:lstStyle/>
          <a:p>
            <a:r>
              <a:rPr lang="ru-RU" dirty="0" smtClean="0"/>
              <a:t>Это </a:t>
            </a:r>
            <a:r>
              <a:rPr lang="ru-RU" dirty="0"/>
              <a:t>человек, отличающийся от дру­гих людей вследствие проблем адаптации в среде жизнедеятельности, отразившихся на нем, его развитии, деятельности, способности ре­шать естественные для этой ситуации задачи.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04664"/>
            <a:ext cx="8496944" cy="1008112"/>
          </a:xfrm>
        </p:spPr>
        <p:txBody>
          <a:bodyPr/>
          <a:lstStyle/>
          <a:p>
            <a:r>
              <a:rPr lang="ru-RU" dirty="0" err="1">
                <a:solidFill>
                  <a:srgbClr val="7030A0"/>
                </a:solidFill>
              </a:rPr>
              <a:t>Дезадаптированный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smtClean="0">
                <a:solidFill>
                  <a:srgbClr val="7030A0"/>
                </a:solidFill>
              </a:rPr>
              <a:t>человек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060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Ребенок</a:t>
            </a:r>
            <a:r>
              <a:rPr lang="ru-RU" dirty="0"/>
              <a:t>, отличающийся от сверстни­ков вследствие проблем адаптации в среде жизнедеятельности, отра­зившихся на нем, его развитии, социализации, способности решать ес­тественные для его сверстников задачи.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570156"/>
            <a:ext cx="8049217" cy="986636"/>
          </a:xfrm>
        </p:spPr>
        <p:txBody>
          <a:bodyPr/>
          <a:lstStyle/>
          <a:p>
            <a:r>
              <a:rPr lang="ru-RU" dirty="0" err="1">
                <a:solidFill>
                  <a:srgbClr val="7030A0"/>
                </a:solidFill>
              </a:rPr>
              <a:t>Дезадаптированный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smtClean="0">
                <a:solidFill>
                  <a:srgbClr val="7030A0"/>
                </a:solidFill>
              </a:rPr>
              <a:t>ребенок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6146" name="Picture 2" descr="http://ts3.mm.bing.net/th?id=H.4765529385141410&amp;pid=1.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933056"/>
            <a:ext cx="3600400" cy="2676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5068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87</TotalTime>
  <Words>419</Words>
  <Application>Microsoft Office PowerPoint</Application>
  <PresentationFormat>Экран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Твердый переплет</vt:lpstr>
      <vt:lpstr>Презентация PowerPoint</vt:lpstr>
      <vt:lpstr>Презентация PowerPoint</vt:lpstr>
      <vt:lpstr>Презентация PowerPoint</vt:lpstr>
      <vt:lpstr>Индивидуальное своеобразие человека — это личные качества, при­сущие ему и позволяющие адаптироваться в той или иной ситуации. </vt:lpstr>
      <vt:lpstr>Презентация PowerPoint</vt:lpstr>
      <vt:lpstr>Дезадаптация</vt:lpstr>
      <vt:lpstr>Дезадаптированные дети</vt:lpstr>
      <vt:lpstr>Дезадаптированный человек</vt:lpstr>
      <vt:lpstr>Дезадаптированный ребенок</vt:lpstr>
      <vt:lpstr>Реадаптация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ИКЦ3</dc:creator>
  <cp:lastModifiedBy>ИКЦ3</cp:lastModifiedBy>
  <cp:revision>7</cp:revision>
  <dcterms:created xsi:type="dcterms:W3CDTF">2013-10-08T04:34:59Z</dcterms:created>
  <dcterms:modified xsi:type="dcterms:W3CDTF">2013-10-08T06:02:25Z</dcterms:modified>
</cp:coreProperties>
</file>